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8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9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2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98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2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8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9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3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6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8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B548-9232-479A-8B6D-AC34A9F7DF3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3ADF-4958-4A9B-9EED-C50E107EFF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0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effco.edu/institutionalcommitte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Secretarial Meeting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Friday, September 13, 2019</a:t>
            </a:r>
          </a:p>
          <a:p>
            <a:r>
              <a:rPr lang="en-US" sz="2100" dirty="0"/>
              <a:t>(also a full moon – spooky)</a:t>
            </a:r>
          </a:p>
        </p:txBody>
      </p:sp>
    </p:spTree>
    <p:extLst>
      <p:ext uri="{BB962C8B-B14F-4D97-AF65-F5344CB8AC3E}">
        <p14:creationId xmlns:p14="http://schemas.microsoft.com/office/powerpoint/2010/main" val="3419391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56" y="885610"/>
            <a:ext cx="8217551" cy="1325563"/>
          </a:xfrm>
        </p:spPr>
        <p:txBody>
          <a:bodyPr/>
          <a:lstStyle/>
          <a:p>
            <a:r>
              <a:rPr lang="en-US" b="1" u="sng" dirty="0" smtClean="0"/>
              <a:t>Kinks in the process:</a:t>
            </a:r>
            <a:endParaRPr lang="en-US" b="1" u="sn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3056" y="2211172"/>
            <a:ext cx="8548403" cy="43879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Please let us know if there are things we can do to make this easier for you</a:t>
            </a:r>
          </a:p>
          <a:p>
            <a:pPr marL="178594" lvl="1"/>
            <a:endParaRPr lang="en-US" sz="2800" dirty="0" smtClean="0"/>
          </a:p>
          <a:p>
            <a:pPr marL="178594" lvl="1"/>
            <a:r>
              <a:rPr lang="en-US" sz="2800" dirty="0" smtClean="0"/>
              <a:t>Thank you for sharing your ideas!!</a:t>
            </a:r>
            <a:endParaRPr lang="en-US" sz="2400" dirty="0" smtClean="0"/>
          </a:p>
          <a:p>
            <a:pPr marL="521494"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42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92" y="915969"/>
            <a:ext cx="7886700" cy="1325563"/>
          </a:xfrm>
        </p:spPr>
        <p:txBody>
          <a:bodyPr/>
          <a:lstStyle/>
          <a:p>
            <a:r>
              <a:rPr lang="en-US" b="1" u="sng" dirty="0" smtClean="0"/>
              <a:t>Agenda Template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92" y="2142380"/>
            <a:ext cx="7886700" cy="4351338"/>
          </a:xfrm>
        </p:spPr>
        <p:txBody>
          <a:bodyPr/>
          <a:lstStyle/>
          <a:p>
            <a:r>
              <a:rPr lang="en-US" dirty="0" smtClean="0"/>
              <a:t>Can be found on the </a:t>
            </a:r>
            <a:r>
              <a:rPr lang="en-US" dirty="0" smtClean="0">
                <a:hlinkClick r:id="rId2"/>
              </a:rPr>
              <a:t>MyJeffco&gt;Employee&gt;Committees</a:t>
            </a:r>
            <a:r>
              <a:rPr lang="en-US" dirty="0">
                <a:hlinkClick r:id="rId2"/>
              </a:rPr>
              <a:t> </a:t>
            </a:r>
            <a:r>
              <a:rPr lang="en-US" dirty="0" smtClean="0"/>
              <a:t>under “Committee Forms”</a:t>
            </a:r>
          </a:p>
          <a:p>
            <a:r>
              <a:rPr lang="en-US" dirty="0" smtClean="0"/>
              <a:t>Took off “expected outcome”</a:t>
            </a:r>
          </a:p>
          <a:p>
            <a:r>
              <a:rPr lang="en-US" dirty="0" smtClean="0"/>
              <a:t>Instead of “Purpose” included “Notes”</a:t>
            </a:r>
          </a:p>
          <a:p>
            <a:pPr lvl="1"/>
            <a:r>
              <a:rPr lang="en-US" dirty="0" smtClean="0"/>
              <a:t>Doesn’t have to be filled out, but can be clarifying points </a:t>
            </a:r>
          </a:p>
          <a:p>
            <a:pPr lvl="1"/>
            <a:r>
              <a:rPr lang="en-US" dirty="0" smtClean="0"/>
              <a:t>No longer need to label items as Discussion, Procedure, Vote, etc.</a:t>
            </a:r>
          </a:p>
        </p:txBody>
      </p:sp>
    </p:spTree>
    <p:extLst>
      <p:ext uri="{BB962C8B-B14F-4D97-AF65-F5344CB8AC3E}">
        <p14:creationId xmlns:p14="http://schemas.microsoft.com/office/powerpoint/2010/main" val="219726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76" y="904953"/>
            <a:ext cx="7886700" cy="1325563"/>
          </a:xfrm>
        </p:spPr>
        <p:txBody>
          <a:bodyPr/>
          <a:lstStyle/>
          <a:p>
            <a:r>
              <a:rPr lang="en-US" b="1" u="sng" dirty="0" smtClean="0"/>
              <a:t>Minutes Template (form)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76" y="2023929"/>
            <a:ext cx="7886700" cy="4351338"/>
          </a:xfrm>
        </p:spPr>
        <p:txBody>
          <a:bodyPr/>
          <a:lstStyle/>
          <a:p>
            <a:r>
              <a:rPr lang="en-US" dirty="0" smtClean="0"/>
              <a:t>Check boxes for those who attended the meeting </a:t>
            </a:r>
          </a:p>
          <a:p>
            <a:pPr lvl="1"/>
            <a:r>
              <a:rPr lang="en-US" dirty="0" smtClean="0"/>
              <a:t>Eliminates the need for the Present and Absent list</a:t>
            </a:r>
          </a:p>
          <a:p>
            <a:r>
              <a:rPr lang="en-US" dirty="0" smtClean="0"/>
              <a:t>Ex-Officio in a separate area for easier calculation of quorum </a:t>
            </a:r>
          </a:p>
          <a:p>
            <a:r>
              <a:rPr lang="en-US" dirty="0" smtClean="0"/>
              <a:t>No Expected Outcome listed</a:t>
            </a:r>
          </a:p>
          <a:p>
            <a:r>
              <a:rPr lang="en-US" dirty="0" smtClean="0"/>
              <a:t>Only two columns – Agenda Item and Discussion/Outcome</a:t>
            </a:r>
          </a:p>
        </p:txBody>
      </p:sp>
    </p:spTree>
    <p:extLst>
      <p:ext uri="{BB962C8B-B14F-4D97-AF65-F5344CB8AC3E}">
        <p14:creationId xmlns:p14="http://schemas.microsoft.com/office/powerpoint/2010/main" val="95763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2" y="960035"/>
            <a:ext cx="7886700" cy="1325563"/>
          </a:xfrm>
        </p:spPr>
        <p:txBody>
          <a:bodyPr/>
          <a:lstStyle/>
          <a:p>
            <a:r>
              <a:rPr lang="en-US" b="1" u="sng" dirty="0" smtClean="0"/>
              <a:t>Minutes Template </a:t>
            </a:r>
            <a:r>
              <a:rPr lang="en-US" sz="2800" b="1" u="sng" dirty="0" smtClean="0"/>
              <a:t>(changes in completion)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2" y="2042443"/>
            <a:ext cx="8636535" cy="46503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Provided instructions on how to complete various sections for ease. Only the bold title needs to stay, the instructions can be erased.</a:t>
            </a:r>
          </a:p>
          <a:p>
            <a:endParaRPr lang="en-US" dirty="0" smtClean="0"/>
          </a:p>
          <a:p>
            <a:r>
              <a:rPr lang="en-US" dirty="0" smtClean="0"/>
              <a:t>DO NOT TRANSCRIBE</a:t>
            </a:r>
          </a:p>
          <a:p>
            <a:pPr lvl="1"/>
            <a:r>
              <a:rPr lang="en-US" dirty="0" smtClean="0"/>
              <a:t>Only the names of people who are completing an Action, Motion, or Second are needed.</a:t>
            </a:r>
          </a:p>
          <a:p>
            <a:pPr lvl="1"/>
            <a:r>
              <a:rPr lang="en-US" dirty="0" smtClean="0"/>
              <a:t>Think in terms of bullet-points rather than a narrative.</a:t>
            </a:r>
          </a:p>
          <a:p>
            <a:pPr lvl="1"/>
            <a:endParaRPr lang="en-US" dirty="0" smtClean="0"/>
          </a:p>
          <a:p>
            <a:pPr marL="231775" lvl="1" indent="-211138"/>
            <a:r>
              <a:rPr lang="en-US" sz="2900" dirty="0" smtClean="0"/>
              <a:t>Please </a:t>
            </a:r>
            <a:r>
              <a:rPr lang="en-US" sz="2900" dirty="0"/>
              <a:t>do not change the margins, orientation, number of columns, font. This assists with consistency when all the minutes are combined.</a:t>
            </a:r>
          </a:p>
          <a:p>
            <a:pPr marL="178594" lvl="1"/>
            <a:endParaRPr lang="en-US" sz="2100" dirty="0"/>
          </a:p>
          <a:p>
            <a:r>
              <a:rPr lang="en-US" dirty="0" smtClean="0"/>
              <a:t>Minutes do not need to be in chronological order</a:t>
            </a:r>
          </a:p>
          <a:p>
            <a:pPr lvl="1"/>
            <a:r>
              <a:rPr lang="en-US" dirty="0" smtClean="0"/>
              <a:t>We know that often groups circle back around to an earlier topic; just keep like topic material together. </a:t>
            </a:r>
          </a:p>
          <a:p>
            <a:pPr lvl="1"/>
            <a:r>
              <a:rPr lang="en-US" dirty="0" smtClean="0"/>
              <a:t>Do not need to indicate that this was brought up later/earlier etc.</a:t>
            </a:r>
          </a:p>
          <a:p>
            <a:pPr marL="178594"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599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58" y="772752"/>
            <a:ext cx="7886700" cy="1325563"/>
          </a:xfrm>
        </p:spPr>
        <p:txBody>
          <a:bodyPr/>
          <a:lstStyle/>
          <a:p>
            <a:r>
              <a:rPr lang="en-US" b="1" u="sng" dirty="0" smtClean="0"/>
              <a:t>Minutes Template (Topic)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58" y="1968846"/>
            <a:ext cx="7886700" cy="4351338"/>
          </a:xfrm>
        </p:spPr>
        <p:txBody>
          <a:bodyPr/>
          <a:lstStyle/>
          <a:p>
            <a:r>
              <a:rPr lang="en-US" dirty="0"/>
              <a:t>Short description of topic </a:t>
            </a:r>
            <a:r>
              <a:rPr lang="en-US" dirty="0" smtClean="0"/>
              <a:t>(if </a:t>
            </a:r>
            <a:r>
              <a:rPr lang="en-US" dirty="0"/>
              <a:t>possible, same as listed on the </a:t>
            </a:r>
            <a:r>
              <a:rPr lang="en-US" dirty="0" smtClean="0"/>
              <a:t>Agenda)</a:t>
            </a:r>
          </a:p>
          <a:p>
            <a:pPr lvl="1"/>
            <a:r>
              <a:rPr lang="en-US" dirty="0" smtClean="0"/>
              <a:t>Purpose is to assist a reviewer of the minutes to understand quickly the overarching theme without needing to read all of the details of the minutes</a:t>
            </a:r>
          </a:p>
          <a:p>
            <a:pPr marL="342900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If </a:t>
            </a:r>
            <a:r>
              <a:rPr lang="en-US" dirty="0"/>
              <a:t>a topic is </a:t>
            </a:r>
            <a:r>
              <a:rPr lang="en-US" dirty="0" smtClean="0"/>
              <a:t>raised but is not </a:t>
            </a:r>
            <a:r>
              <a:rPr lang="en-US" dirty="0"/>
              <a:t>on the agenda, create new </a:t>
            </a:r>
            <a:r>
              <a:rPr lang="en-US" dirty="0" smtClean="0"/>
              <a:t>topic and short description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5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56" y="607497"/>
            <a:ext cx="7886700" cy="1325563"/>
          </a:xfrm>
        </p:spPr>
        <p:txBody>
          <a:bodyPr/>
          <a:lstStyle/>
          <a:p>
            <a:r>
              <a:rPr lang="en-US" b="1" u="sng" dirty="0" smtClean="0"/>
              <a:t>Minutes Template (Action)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56" y="1806766"/>
            <a:ext cx="8779758" cy="445833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each Discussion/Outcomes topic, denote:</a:t>
            </a:r>
          </a:p>
          <a:p>
            <a:pPr lvl="1"/>
            <a:r>
              <a:rPr lang="en-US" dirty="0" smtClean="0"/>
              <a:t>Action </a:t>
            </a:r>
          </a:p>
          <a:p>
            <a:pPr lvl="1"/>
            <a:r>
              <a:rPr lang="en-US" dirty="0" smtClean="0"/>
              <a:t>Further Discussion Needed </a:t>
            </a:r>
            <a:r>
              <a:rPr lang="en-US" sz="2100" dirty="0" smtClean="0"/>
              <a:t>(place item on future meeting agenda)</a:t>
            </a:r>
          </a:p>
          <a:p>
            <a:pPr lvl="1"/>
            <a:r>
              <a:rPr lang="en-US" dirty="0" smtClean="0"/>
              <a:t>No Action Needed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Action items are critical to capture in the minutes</a:t>
            </a:r>
          </a:p>
          <a:p>
            <a:pPr lvl="1"/>
            <a:r>
              <a:rPr lang="en-US" dirty="0" smtClean="0"/>
              <a:t>Name of person(s) responsible</a:t>
            </a:r>
          </a:p>
          <a:p>
            <a:pPr lvl="1"/>
            <a:r>
              <a:rPr lang="en-US" dirty="0" smtClean="0"/>
              <a:t>Due date (if identified)</a:t>
            </a:r>
          </a:p>
          <a:p>
            <a:pPr lvl="1"/>
            <a:endParaRPr lang="en-US" dirty="0"/>
          </a:p>
          <a:p>
            <a:pPr marL="178594" lvl="1"/>
            <a:r>
              <a:rPr lang="en-US" sz="2800" dirty="0"/>
              <a:t>Each Action is numbered.</a:t>
            </a:r>
          </a:p>
          <a:p>
            <a:pPr marL="682625" lvl="2" indent="-220663"/>
            <a:r>
              <a:rPr lang="en-US" sz="2400" dirty="0"/>
              <a:t>Each Action in the minutes has a separate </a:t>
            </a:r>
            <a:r>
              <a:rPr lang="en-US" sz="2400" dirty="0" smtClean="0"/>
              <a:t>number.</a:t>
            </a:r>
          </a:p>
          <a:p>
            <a:pPr marL="682625" lvl="2" indent="-220663"/>
            <a:r>
              <a:rPr lang="en-US" sz="2400" dirty="0" smtClean="0"/>
              <a:t>This provides a </a:t>
            </a:r>
            <a:r>
              <a:rPr lang="en-US" sz="2400" dirty="0"/>
              <a:t>quick </a:t>
            </a:r>
            <a:r>
              <a:rPr lang="en-US" sz="2400" dirty="0" smtClean="0"/>
              <a:t>view of how </a:t>
            </a:r>
            <a:r>
              <a:rPr lang="en-US" sz="2400" dirty="0"/>
              <a:t>many actions are being taken after the meeting.</a:t>
            </a:r>
          </a:p>
          <a:p>
            <a:pPr marL="292894" lvl="2" indent="0">
              <a:buNone/>
            </a:pPr>
            <a:endParaRPr lang="en-US" sz="1800" dirty="0"/>
          </a:p>
          <a:p>
            <a:pPr marL="350044" lvl="2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776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57" y="998890"/>
            <a:ext cx="8416198" cy="994172"/>
          </a:xfrm>
        </p:spPr>
        <p:txBody>
          <a:bodyPr>
            <a:normAutofit fontScale="90000"/>
          </a:bodyPr>
          <a:lstStyle/>
          <a:p>
            <a:r>
              <a:rPr lang="en-US" sz="4900" b="1" u="sng" dirty="0" smtClean="0"/>
              <a:t>Minutes Template </a:t>
            </a:r>
            <a:r>
              <a:rPr lang="en-US" sz="3100" b="1" u="sng" dirty="0" smtClean="0"/>
              <a:t>(Sub-Committee Reporting)</a:t>
            </a:r>
            <a:endParaRPr lang="en-US" sz="31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56" y="1993062"/>
            <a:ext cx="8548403" cy="46060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List each Sub-committee and Task Force in bold in this section (even if there are no reports)</a:t>
            </a:r>
          </a:p>
          <a:p>
            <a:endParaRPr lang="en-US" dirty="0" smtClean="0"/>
          </a:p>
          <a:p>
            <a:r>
              <a:rPr lang="en-US" dirty="0" smtClean="0"/>
              <a:t>Sub-committees/Task-Forces </a:t>
            </a:r>
            <a:r>
              <a:rPr lang="en-US" dirty="0"/>
              <a:t>need to provide the Chair</a:t>
            </a:r>
            <a:r>
              <a:rPr lang="en-US" dirty="0" smtClean="0"/>
              <a:t>/ Secretary </a:t>
            </a:r>
            <a:r>
              <a:rPr lang="en-US" dirty="0"/>
              <a:t>bullet-points on a monthly </a:t>
            </a:r>
            <a:r>
              <a:rPr lang="en-US" dirty="0" smtClean="0"/>
              <a:t>basis</a:t>
            </a:r>
          </a:p>
          <a:p>
            <a:pPr marL="517525" lvl="1"/>
            <a:r>
              <a:rPr lang="en-US" dirty="0" smtClean="0"/>
              <a:t>Note the </a:t>
            </a:r>
            <a:r>
              <a:rPr lang="en-US" dirty="0"/>
              <a:t>work accomplished since the last </a:t>
            </a:r>
            <a:r>
              <a:rPr lang="en-US" dirty="0" smtClean="0"/>
              <a:t>parent </a:t>
            </a:r>
            <a:r>
              <a:rPr lang="en-US" dirty="0"/>
              <a:t>committee </a:t>
            </a:r>
            <a:r>
              <a:rPr lang="en-US" dirty="0" smtClean="0"/>
              <a:t>meeting.</a:t>
            </a:r>
          </a:p>
          <a:p>
            <a:pPr marL="517525" lvl="1"/>
            <a:r>
              <a:rPr lang="en-US" dirty="0" smtClean="0"/>
              <a:t>Sub-committee reports are not required at each parent committee meeting – these can be sent via email</a:t>
            </a:r>
            <a:endParaRPr lang="en-US" dirty="0"/>
          </a:p>
          <a:p>
            <a:pPr marL="178594" lvl="1"/>
            <a:endParaRPr lang="en-US" sz="2800" dirty="0"/>
          </a:p>
          <a:p>
            <a:pPr marL="178594" lvl="1"/>
            <a:r>
              <a:rPr lang="en-US" sz="2800" dirty="0"/>
              <a:t>Bullet-points from Subcommittee:</a:t>
            </a:r>
          </a:p>
          <a:p>
            <a:pPr marL="521494" lvl="2"/>
            <a:r>
              <a:rPr lang="en-US" sz="2400" dirty="0" smtClean="0"/>
              <a:t>Major </a:t>
            </a:r>
            <a:r>
              <a:rPr lang="en-US" sz="2400" dirty="0"/>
              <a:t>discussion topics (ex: Viking Ready)</a:t>
            </a:r>
          </a:p>
          <a:p>
            <a:pPr marL="521494" lvl="2"/>
            <a:r>
              <a:rPr lang="en-US" sz="2400" dirty="0"/>
              <a:t>Events upcoming in the next month</a:t>
            </a:r>
          </a:p>
          <a:p>
            <a:pPr marL="521494" lvl="2"/>
            <a:r>
              <a:rPr lang="en-US" sz="2400" dirty="0"/>
              <a:t>Recap of events activities completed in the previous month</a:t>
            </a:r>
          </a:p>
          <a:p>
            <a:pPr marL="521494" lvl="2"/>
            <a:r>
              <a:rPr lang="en-US" sz="2400" dirty="0"/>
              <a:t>Appropriate to share – No meeting this month</a:t>
            </a:r>
          </a:p>
          <a:p>
            <a:pPr marL="521494"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5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262" y="971053"/>
            <a:ext cx="7886700" cy="1325563"/>
          </a:xfrm>
        </p:spPr>
        <p:txBody>
          <a:bodyPr/>
          <a:lstStyle/>
          <a:p>
            <a:r>
              <a:rPr lang="en-US" b="1" u="sng" dirty="0" smtClean="0"/>
              <a:t>Minutes Template </a:t>
            </a:r>
            <a:r>
              <a:rPr lang="en-US" sz="2800" b="1" u="sng" dirty="0" smtClean="0"/>
              <a:t>(Additional Documents)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262" y="2090029"/>
            <a:ext cx="7886700" cy="4351338"/>
          </a:xfrm>
        </p:spPr>
        <p:txBody>
          <a:bodyPr/>
          <a:lstStyle/>
          <a:p>
            <a:r>
              <a:rPr lang="en-US" dirty="0" smtClean="0"/>
              <a:t>Please attach any additional documents discussed at the meeting to the Minutes</a:t>
            </a:r>
          </a:p>
          <a:p>
            <a:pPr lvl="1"/>
            <a:r>
              <a:rPr lang="en-US" dirty="0" smtClean="0"/>
              <a:t>Only the title of the document needs to be part of the official minutes table</a:t>
            </a:r>
          </a:p>
          <a:p>
            <a:pPr lvl="1"/>
            <a:r>
              <a:rPr lang="en-US" dirty="0" smtClean="0"/>
              <a:t>Identify how many documents are attached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98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66" y="1345629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US" sz="4900" b="1" u="sng" dirty="0" smtClean="0"/>
              <a:t>Placing on the Website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566" y="2148290"/>
            <a:ext cx="8261962" cy="4351338"/>
          </a:xfrm>
        </p:spPr>
        <p:txBody>
          <a:bodyPr/>
          <a:lstStyle/>
          <a:p>
            <a:r>
              <a:rPr lang="en-US" dirty="0" smtClean="0"/>
              <a:t>Save as a PDF </a:t>
            </a:r>
            <a:r>
              <a:rPr lang="en-US" sz="2400" dirty="0" smtClean="0"/>
              <a:t>(this is for the agenda as well as the minutes)</a:t>
            </a:r>
          </a:p>
          <a:p>
            <a:endParaRPr lang="en-US" dirty="0" smtClean="0"/>
          </a:p>
          <a:p>
            <a:r>
              <a:rPr lang="en-US" dirty="0" smtClean="0"/>
              <a:t>If you are assisting an Institutional Committee – please send the agendas and minutes to both Diane Arnzen and Debbie Bonham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06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601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Secretarial Meeting</vt:lpstr>
      <vt:lpstr>Agenda Template</vt:lpstr>
      <vt:lpstr>Minutes Template (form)</vt:lpstr>
      <vt:lpstr>Minutes Template (changes in completion)</vt:lpstr>
      <vt:lpstr>Minutes Template (Topic)</vt:lpstr>
      <vt:lpstr>Minutes Template (Action)</vt:lpstr>
      <vt:lpstr>Minutes Template (Sub-Committee Reporting)</vt:lpstr>
      <vt:lpstr>Minutes Template (Additional Documents)</vt:lpstr>
      <vt:lpstr>Placing on the Website</vt:lpstr>
      <vt:lpstr>Kinks in the process:</vt:lpstr>
    </vt:vector>
  </TitlesOfParts>
  <Company>Jefferson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College</dc:creator>
  <cp:lastModifiedBy>Debbie Bonham</cp:lastModifiedBy>
  <cp:revision>13</cp:revision>
  <dcterms:created xsi:type="dcterms:W3CDTF">2018-11-16T20:20:58Z</dcterms:created>
  <dcterms:modified xsi:type="dcterms:W3CDTF">2019-09-18T20:23:22Z</dcterms:modified>
</cp:coreProperties>
</file>