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6" r:id="rId2"/>
    <p:sldId id="317" r:id="rId3"/>
    <p:sldId id="326" r:id="rId4"/>
    <p:sldId id="350" r:id="rId5"/>
    <p:sldId id="325" r:id="rId6"/>
    <p:sldId id="352" r:id="rId7"/>
    <p:sldId id="329" r:id="rId8"/>
    <p:sldId id="349" r:id="rId9"/>
    <p:sldId id="334" r:id="rId10"/>
    <p:sldId id="336" r:id="rId11"/>
    <p:sldId id="348" r:id="rId12"/>
    <p:sldId id="353" r:id="rId13"/>
    <p:sldId id="328" r:id="rId14"/>
    <p:sldId id="330" r:id="rId15"/>
    <p:sldId id="351" r:id="rId1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Glisson" initials="MG" lastIdx="1" clrIdx="0">
    <p:extLst>
      <p:ext uri="{19B8F6BF-5375-455C-9EA6-DF929625EA0E}">
        <p15:presenceInfo xmlns:p15="http://schemas.microsoft.com/office/powerpoint/2012/main" userId="S-1-5-21-248538752-1619729282-1743439608-710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1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9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6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1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2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7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6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1CDB-88D9-437F-AF58-9DE8C26587F6}" type="datetimeFigureOut">
              <a:rPr lang="en-US" smtClean="0"/>
              <a:t>06/24/2025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CC6D7-29CE-4BB7-ABEA-7EEA295BC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6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hunter9@jeffco.ed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green32@jeffco.ed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smreker@jeffco.ed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mccart4@jeffco.edu" TargetMode="External"/><Relationship Id="rId5" Type="http://schemas.openxmlformats.org/officeDocument/2006/relationships/hyperlink" Target="mailto:jimlay1@jeffco.edu" TargetMode="External"/><Relationship Id="rId4" Type="http://schemas.openxmlformats.org/officeDocument/2006/relationships/hyperlink" Target="mailto:ap@jeffco.ed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file:///\\nasa\busmgmt\01_SOPs\Controller\Organizational%20Training\Procurement\Travel-Expense-Form-2025%20(1).pdf" TargetMode="External"/><Relationship Id="rId3" Type="http://schemas.openxmlformats.org/officeDocument/2006/relationships/image" Target="../media/image2.jpg"/><Relationship Id="rId7" Type="http://schemas.openxmlformats.org/officeDocument/2006/relationships/oleObject" Target="file:///\\nasa\busmgmt\01_SOPs\Controller\Organizational%20Training\Procurement\order_for_payment_form_update_4_7_2022.pdf" TargetMode="Externa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oleObject" Target="file:///\\nasa\busmgmt\01_SOPs\Controller\Organizational%20Training\Procurement\FOAP%20Analysis.xlsx" TargetMode="External"/><Relationship Id="rId5" Type="http://schemas.openxmlformats.org/officeDocument/2006/relationships/oleObject" Target="file:///\\nasa\busmgmt\01_SOPs\Controller\Organizational%20Training\Procurement\gen_req_form_2025.pdf" TargetMode="External"/><Relationship Id="rId10" Type="http://schemas.openxmlformats.org/officeDocument/2006/relationships/image" Target="../media/image5.emf"/><Relationship Id="rId4" Type="http://schemas.openxmlformats.org/officeDocument/2006/relationships/hyperlink" Target="https://www.jeffco.edu/human-resources/employee-resources/finance-administration/#.WUrobu0rK00" TargetMode="External"/><Relationship Id="rId9" Type="http://schemas.openxmlformats.org/officeDocument/2006/relationships/oleObject" Target="file:///\\nasa\busmgmt\01_SOPs\Controller\Organizational%20Training\Procurement\purchasing_log_worksheet1%20(4).xl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p@jeffco.ed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7E81-FD05-4FE0-8089-5932CF5ED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74220"/>
            <a:ext cx="10363200" cy="2387600"/>
          </a:xfrm>
        </p:spPr>
        <p:txBody>
          <a:bodyPr anchor="t" anchorCtr="0">
            <a:noAutofit/>
          </a:bodyPr>
          <a:lstStyle/>
          <a:p>
            <a:pPr algn="l"/>
            <a:r>
              <a:rPr lang="en-US" sz="96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Procurement</a:t>
            </a:r>
            <a:br>
              <a:rPr lang="en-US" sz="96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96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Basics</a:t>
            </a:r>
            <a:endParaRPr lang="en-US" sz="9600" dirty="0">
              <a:latin typeface="Impact" panose="020B080603090205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C7BEA-1486-4DE2-BECA-FFA3EDC2B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8944"/>
            <a:ext cx="9144000" cy="676564"/>
          </a:xfrm>
        </p:spPr>
        <p:txBody>
          <a:bodyPr>
            <a:noAutofit/>
          </a:bodyPr>
          <a:lstStyle/>
          <a:p>
            <a:pPr algn="r"/>
            <a:r>
              <a:rPr lang="en-US" sz="5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Leslie Hoff, Controller</a:t>
            </a:r>
          </a:p>
          <a:p>
            <a:pPr algn="r"/>
            <a:r>
              <a:rPr lang="en-US" sz="36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Prepared June 2025</a:t>
            </a:r>
          </a:p>
        </p:txBody>
      </p:sp>
    </p:spTree>
    <p:extLst>
      <p:ext uri="{BB962C8B-B14F-4D97-AF65-F5344CB8AC3E}">
        <p14:creationId xmlns:p14="http://schemas.microsoft.com/office/powerpoint/2010/main" val="193255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28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2C1AC-538F-4D9A-BF14-B4ABF417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39" y="1189130"/>
            <a:ext cx="10986255" cy="403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Professional Development</a:t>
            </a:r>
          </a:p>
          <a:p>
            <a:pPr marL="1371600" lvl="2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Travel (624011) – Lodging, Transportation, Mileage, Car Rental, Tolls, Parking and Meals</a:t>
            </a:r>
          </a:p>
          <a:p>
            <a:pPr marL="1371600" lvl="2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Other (624012) – Anything Else – Course registration, Supplies, Materials, Fees, Consultants</a:t>
            </a:r>
          </a:p>
          <a:p>
            <a:pPr marL="914400" lvl="1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Travel</a:t>
            </a:r>
          </a:p>
          <a:p>
            <a:pPr marL="1371600" lvl="2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Travel – General Business (6275) - Lodging, Transportation, Mileage, Car Rental, Tolls, Parking and Meals Not Related to Professional Development</a:t>
            </a:r>
          </a:p>
          <a:p>
            <a:pPr marL="1371600" lvl="2" fontAlgn="base"/>
            <a:r>
              <a:rPr lang="en-US" sz="28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Student Engagement (6249) – Expenses incurred for Students for Non-Instructional Development Activities.  Can be Travel, Meals, Swag</a:t>
            </a:r>
          </a:p>
          <a:p>
            <a:pPr marL="1371600" lvl="2" fontAlgn="base"/>
            <a:endParaRPr lang="en-US" sz="32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4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28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2C1AC-538F-4D9A-BF14-B4ABF417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" y="1189130"/>
            <a:ext cx="10986255" cy="434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Contracted Services vs Instructional Service vs Service Agreements vs Software Expense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Contractor Services (60852) – What you would think of as a Contractor; usually has a toolbox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Instructional Services (60853) – Third Party services related to providing instruction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Service Agreements (60854) – Intangible and for a period of time.  Would include maintenance and service agreements on software but not access to the software itself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Software Expense (6247) (Software as a Service) – Related to Software can be a one-time purchase or a renewable subscription.  It is only buying you access to the software and not additional support functions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28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28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2C1AC-538F-4D9A-BF14-B4ABF417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" y="1189130"/>
            <a:ext cx="10986255" cy="403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Supplies Accounts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Instructional Supplies (62551) – Classroom/Instructional Use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Office Supplies (62552) – Staff Use in Carrying out their Jobs (Not Technology)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Maintenance Supplies (62554) – Repair and Maintenance of College Property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Athletic Supplies (62555) – Athletic Use</a:t>
            </a:r>
          </a:p>
          <a:p>
            <a:pPr marL="1371600" lvl="2" fontAlgn="base"/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Computer Supplies (62556) – Staff Use in Carrying out their Jobs (Technology)</a:t>
            </a:r>
          </a:p>
          <a:p>
            <a:pPr marL="1371600"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Other Supplies (62553) – Supply that doesn’t fit into any of the above categories (Police Department, Totes, Batteries, Displays, Drying Rack, Decorations . . .)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58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46" y="-2431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Staff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79019-5EAB-4204-83EC-7E1BAC965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0" y="1189112"/>
            <a:ext cx="10515600" cy="5777094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fontAlgn="base"/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Megan Hunter – Assistant Controller – </a:t>
            </a:r>
            <a:r>
              <a:rPr lang="en-US" sz="22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mhunter9@jeffco.edu</a:t>
            </a: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– extension 3131</a:t>
            </a:r>
          </a:p>
          <a:p>
            <a:pPr marL="1143000" lvl="2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Accounting Guidance 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Help determining your accounting string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Something needs to be reclassified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Budget questions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Reports for Data Analysis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Crystal Rector– Accounting Manager – </a:t>
            </a:r>
            <a:r>
              <a:rPr lang="en-US" sz="22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crector2@jeffco.edu</a:t>
            </a: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– extension 3124</a:t>
            </a:r>
          </a:p>
          <a:p>
            <a:pPr marL="1143000" lvl="2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Grants and Fixed Assets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Grants</a:t>
            </a:r>
          </a:p>
          <a:p>
            <a:pPr marL="2057400" lvl="4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Inform when a new grant has been awarded and include relevant documentation</a:t>
            </a:r>
          </a:p>
          <a:p>
            <a:pPr marL="2057400" lvl="4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Inform when you have submitted a request for payment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Fixed Assets</a:t>
            </a:r>
          </a:p>
          <a:p>
            <a:pPr marL="2057400" lvl="4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Help determining if the purchase is a fixed asset</a:t>
            </a:r>
          </a:p>
          <a:p>
            <a:pPr marL="2057400" lvl="4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Inform Who, When, Where, What</a:t>
            </a:r>
          </a:p>
          <a:p>
            <a:pPr marL="2057400" lvl="4" indent="-228600" fontAlgn="base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Inform Sale or Scrap of an item</a:t>
            </a:r>
          </a:p>
        </p:txBody>
      </p:sp>
    </p:spTree>
    <p:extLst>
      <p:ext uri="{BB962C8B-B14F-4D97-AF65-F5344CB8AC3E}">
        <p14:creationId xmlns:p14="http://schemas.microsoft.com/office/powerpoint/2010/main" val="270921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083" y="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Staff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79019-5EAB-4204-83EC-7E1BAC965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810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Joe </a:t>
            </a:r>
            <a:r>
              <a:rPr lang="en-US" sz="2300" dirty="0" err="1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Smreker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-Bruce– Procurement Clerk – </a:t>
            </a:r>
            <a:r>
              <a:rPr lang="en-US" sz="23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jsmreker@jeffco.edu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&amp; </a:t>
            </a:r>
            <a:r>
              <a:rPr lang="en-US" sz="23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ap@jeffco.edu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– extension 3506</a:t>
            </a:r>
          </a:p>
          <a:p>
            <a:pPr marL="1143000" lvl="2" indent="-22860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Purchasing and Requisitions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Questions or Help with Placing Requisitions</a:t>
            </a:r>
          </a:p>
          <a:p>
            <a:pPr marL="742950" lvl="1" indent="-285750" fontAlgn="base"/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Jared Imlay– Accounting Clerk – </a:t>
            </a:r>
            <a:r>
              <a:rPr lang="en-US" sz="23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5"/>
              </a:rPr>
              <a:t>jimlay1@jeffco.edu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&amp; </a:t>
            </a:r>
            <a:r>
              <a:rPr lang="en-US" sz="23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ap@jeffco.edu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– extension 3129</a:t>
            </a:r>
          </a:p>
          <a:p>
            <a:pPr lvl="2" fontAlgn="base"/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Purchase Order Tracking</a:t>
            </a:r>
          </a:p>
          <a:p>
            <a:pPr lvl="3" fontAlgn="base"/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Questions or Help with Invoices and Purchase Orders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Susan McCarty – Accounts Payable Specialist – </a:t>
            </a:r>
            <a:r>
              <a:rPr lang="en-US" sz="23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6"/>
              </a:rPr>
              <a:t>smccart4@jeffco.edu</a:t>
            </a: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– extension 3122</a:t>
            </a:r>
          </a:p>
          <a:p>
            <a:pPr marL="1143000" lvl="2" indent="-22860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Accounts Payable</a:t>
            </a:r>
          </a:p>
          <a:p>
            <a:pPr marL="1600200" lvl="3" indent="-228600" fontAlgn="base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Questions or Help with Procurement Card Logs, Travel Reimbursement, Tuition and Checks</a:t>
            </a:r>
            <a:endParaRPr lang="en-US" sz="2300" b="0" i="0" u="none" strike="noStrike" dirty="0">
              <a:solidFill>
                <a:srgbClr val="000000"/>
              </a:solidFill>
              <a:effectLst/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265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031" y="28911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Questions?</a:t>
            </a:r>
            <a:b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b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Thank You For Being Here.</a:t>
            </a:r>
            <a:b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b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We Look Forward To </a:t>
            </a:r>
            <a:b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75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Working With You.</a:t>
            </a:r>
          </a:p>
        </p:txBody>
      </p:sp>
    </p:spTree>
    <p:extLst>
      <p:ext uri="{BB962C8B-B14F-4D97-AF65-F5344CB8AC3E}">
        <p14:creationId xmlns:p14="http://schemas.microsoft.com/office/powerpoint/2010/main" val="247162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3929-3847-4AE1-ACE4-B30ECAD1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Accounting</a:t>
            </a:r>
          </a:p>
          <a:p>
            <a:pPr lvl="1"/>
            <a:r>
              <a:rPr lang="en-US" sz="32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Accounting Equation</a:t>
            </a:r>
          </a:p>
          <a:p>
            <a:pPr lvl="1"/>
            <a:r>
              <a:rPr lang="en-US" sz="32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FOAP </a:t>
            </a:r>
          </a:p>
          <a:p>
            <a:pPr lvl="1"/>
            <a:r>
              <a:rPr lang="en-US" sz="32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Accounting in Higher Ed</a:t>
            </a:r>
          </a:p>
          <a:p>
            <a:r>
              <a:rPr lang="en-US" sz="36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Forms</a:t>
            </a:r>
          </a:p>
          <a:p>
            <a:r>
              <a:rPr lang="en-US" sz="36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  <a:p>
            <a:r>
              <a:rPr lang="en-US" sz="3600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Staff</a:t>
            </a:r>
          </a:p>
          <a:p>
            <a:endParaRPr lang="en-US" sz="3600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72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44" y="653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Accounting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3929-3847-4AE1-ACE4-B30ECAD1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marL="0" indent="0">
              <a:buNone/>
            </a:pPr>
            <a:endParaRPr lang="en-US" sz="3600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812EF6-2F89-4359-90C2-9F3BA15CAF3C}"/>
              </a:ext>
            </a:extLst>
          </p:cNvPr>
          <p:cNvSpPr/>
          <p:nvPr/>
        </p:nvSpPr>
        <p:spPr>
          <a:xfrm>
            <a:off x="623044" y="1620633"/>
            <a:ext cx="112427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Assets = Liabilities + Equity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Assets – Cash, Equipment, Accounts Receivable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Liabilities – Accounts Payable, Notes Payable, Accrued Expenses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Equity – Fund Balance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Equity = Income – Expense + Net Position (Fund Balance)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Income – Tuition, Grants, State Appropriations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b="1" i="1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****Expense – Supplies, Contracted Services, Utilities, Travel****</a:t>
            </a:r>
          </a:p>
        </p:txBody>
      </p:sp>
    </p:spTree>
    <p:extLst>
      <p:ext uri="{BB962C8B-B14F-4D97-AF65-F5344CB8AC3E}">
        <p14:creationId xmlns:p14="http://schemas.microsoft.com/office/powerpoint/2010/main" val="223152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44" y="653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Accounting in Higher Ed. (FOAP)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3929-3847-4AE1-ACE4-B30ECAD1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812EF6-2F89-4359-90C2-9F3BA15CAF3C}"/>
              </a:ext>
            </a:extLst>
          </p:cNvPr>
          <p:cNvSpPr/>
          <p:nvPr/>
        </p:nvSpPr>
        <p:spPr>
          <a:xfrm>
            <a:off x="339635" y="1252243"/>
            <a:ext cx="1124276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Fund = Self Balancing Set of Accounts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Organization = Department – Assets and Liabilities do not have Organizations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Account = Natural Expense Allocation (Electricity, Rent, Supplies, etc.)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Program = Functional Allocation (Instructional, Academic Support, Administration &amp; General)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Revenue is always 95</a:t>
            </a:r>
          </a:p>
          <a:p>
            <a:pPr marL="914400" lvl="1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Assets and Liabilities do not have Program Codes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Organization and Program are </a:t>
            </a:r>
            <a:r>
              <a:rPr lang="en-US" sz="3600" i="1" u="sng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often</a:t>
            </a: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the same pairing </a:t>
            </a:r>
          </a:p>
          <a:p>
            <a:pPr marL="457200" fontAlgn="base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Activity Codes are used for reporting purposes on projects, they are never required</a:t>
            </a:r>
          </a:p>
        </p:txBody>
      </p:sp>
    </p:spTree>
    <p:extLst>
      <p:ext uri="{BB962C8B-B14F-4D97-AF65-F5344CB8AC3E}">
        <p14:creationId xmlns:p14="http://schemas.microsoft.com/office/powerpoint/2010/main" val="152000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986" y="23582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FOAP – Fund, Org, Account,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3929-3847-4AE1-ACE4-B30ECAD1B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3600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4" name="Picture 2" descr="https://lh7-rt.googleusercontent.com/docsz/AD_4nXeMPGSIzxQr1yrqMT33uXr_3lhT9jwUuIA-NGjkO4yc-c8jP2JtpXNcxBxPfgdB8K03SMmNr0wr-eQjVaoYv_tlUMN5Vb0rf5KHyh4kAsIvsFLVwEBu2T13BB4MJHHiKeObZLP6pt3WfyaVdjWvW_cW8lmj6XPrqZfE9dlECs6PJ7yd62YHzA?key=FqSzuviYf8DmIp1GBUVzng">
            <a:extLst>
              <a:ext uri="{FF2B5EF4-FFF2-40B4-BE49-F238E27FC236}">
                <a16:creationId xmlns:a16="http://schemas.microsoft.com/office/drawing/2014/main" id="{AC0CC274-6CF0-47E3-BE00-C3C194D37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360" y="1406182"/>
            <a:ext cx="7742331" cy="514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31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086" y="653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Forms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DAF71-04FE-4B4C-9389-B4BCDAC7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0" y="1180165"/>
            <a:ext cx="10515600" cy="436581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Requisition -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Orders for Payment -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Travel Expense Voucher -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Procurement </a:t>
            </a:r>
            <a:r>
              <a:rPr lang="en-US" sz="360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Card Log -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FOAP Finder Tool -  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marL="0" indent="0" fontAlgn="base">
              <a:buNone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4"/>
              </a:rPr>
              <a:t>Business Office Forms</a:t>
            </a:r>
            <a:endParaRPr lang="en-US" sz="36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2CD134D-95E4-4F1D-BE07-056245103F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001122"/>
              </p:ext>
            </p:extLst>
          </p:nvPr>
        </p:nvGraphicFramePr>
        <p:xfrm>
          <a:off x="3657600" y="118016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Acrobat Document" showAsIcon="1" r:id="rId5" imgW="914400" imgH="792417" progId="Acrobat.Document.2020">
                  <p:link updateAutomatic="1"/>
                </p:oleObj>
              </mc:Choice>
              <mc:Fallback>
                <p:oleObj name="Acrobat Document" showAsIcon="1" r:id="rId5" imgW="914400" imgH="792417" progId="Acrobat.Document.2020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118016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A90C335-88DD-4B93-80CA-7C16F98A91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224934"/>
              </p:ext>
            </p:extLst>
          </p:nvPr>
        </p:nvGraphicFramePr>
        <p:xfrm>
          <a:off x="4446494" y="1751207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Acrobat Document" showAsIcon="1" r:id="rId7" imgW="914400" imgH="792417" progId="Acrobat.Document.2020">
                  <p:link updateAutomatic="1"/>
                </p:oleObj>
              </mc:Choice>
              <mc:Fallback>
                <p:oleObj name="Acrobat Document" showAsIcon="1" r:id="rId7" imgW="914400" imgH="792417" progId="Acrobat.Document.2020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46494" y="1751207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EBDA542-BBE7-4F31-9EA2-2EA69C69DF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769896"/>
              </p:ext>
            </p:extLst>
          </p:nvPr>
        </p:nvGraphicFramePr>
        <p:xfrm>
          <a:off x="5423640" y="2364542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Acrobat Document" showAsIcon="1" r:id="rId8" imgW="914400" imgH="792417" progId="Acrobat.Document.2020">
                  <p:link updateAutomatic="1"/>
                </p:oleObj>
              </mc:Choice>
              <mc:Fallback>
                <p:oleObj name="Acrobat Document" showAsIcon="1" r:id="rId8" imgW="914400" imgH="792417" progId="Acrobat.Document.2020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3640" y="2364542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AF0103B-E63C-4E9B-BDD0-2A8CFC4A3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776000"/>
              </p:ext>
            </p:extLst>
          </p:nvPr>
        </p:nvGraphicFramePr>
        <p:xfrm>
          <a:off x="4446494" y="2873298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Worksheet" showAsIcon="1" r:id="rId9" imgW="914400" imgH="792417" progId="Excel.Sheet.8">
                  <p:link updateAutomatic="1"/>
                </p:oleObj>
              </mc:Choice>
              <mc:Fallback>
                <p:oleObj name="Worksheet" showAsIcon="1" r:id="rId9" imgW="914400" imgH="792417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46494" y="2873298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 descr="FOAP Tool">
            <a:extLst>
              <a:ext uri="{FF2B5EF4-FFF2-40B4-BE49-F238E27FC236}">
                <a16:creationId xmlns:a16="http://schemas.microsoft.com/office/drawing/2014/main" id="{FBB83030-D4F3-4935-B54B-2DDF97AEA58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090266"/>
              </p:ext>
            </p:extLst>
          </p:nvPr>
        </p:nvGraphicFramePr>
        <p:xfrm>
          <a:off x="3657600" y="381355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Worksheet" showAsIcon="1" r:id="rId11" imgW="914400" imgH="792417" progId="Excel.Sheet.12">
                  <p:link updateAutomatic="1"/>
                </p:oleObj>
              </mc:Choice>
              <mc:Fallback>
                <p:oleObj name="Worksheet" showAsIcon="1" r:id="rId11" imgW="914400" imgH="792417" progId="Excel.Sheet.12">
                  <p:link updateAutomatic="1"/>
                  <p:pic>
                    <p:nvPicPr>
                      <p:cNvPr id="4" name="Object 3" descr="FOAP Tool">
                        <a:extLst>
                          <a:ext uri="{FF2B5EF4-FFF2-40B4-BE49-F238E27FC236}">
                            <a16:creationId xmlns:a16="http://schemas.microsoft.com/office/drawing/2014/main" id="{052441A2-E034-478B-BEDA-1F68F8AF96A2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57600" y="381355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71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086" y="65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DAF71-04FE-4B4C-9389-B4BCDAC7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0" y="1180165"/>
            <a:ext cx="10515600" cy="486440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Requisition = Purchase Order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Orders for Payment = Invoice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Vendor # when submitting GR or OFP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New Vendors must provide a completed W-9 form, might also need Certificate of Insurance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All invoices can and should be emailed to </a:t>
            </a:r>
            <a:r>
              <a:rPr lang="en-US" sz="3600" u="sng" dirty="0">
                <a:solidFill>
                  <a:srgbClr val="0563C1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3"/>
              </a:rPr>
              <a:t>ap@jeffco.edu</a:t>
            </a:r>
            <a:endParaRPr lang="en-US" sz="3600" u="sng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Process invoices as quickly as possible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Use a Purchase Order when you can</a:t>
            </a:r>
          </a:p>
        </p:txBody>
      </p:sp>
    </p:spTree>
    <p:extLst>
      <p:ext uri="{BB962C8B-B14F-4D97-AF65-F5344CB8AC3E}">
        <p14:creationId xmlns:p14="http://schemas.microsoft.com/office/powerpoint/2010/main" val="146644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47" y="-2427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  <a:endParaRPr lang="en-US" sz="5400" dirty="0"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DAF71-04FE-4B4C-9389-B4BCDAC7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0" y="1180165"/>
            <a:ext cx="10515600" cy="498546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College’s payment terms are Net 30 Days.</a:t>
            </a:r>
          </a:p>
          <a:p>
            <a:pPr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College is subject to public records requests and can not agree to keep vendor information confidential.</a:t>
            </a:r>
          </a:p>
          <a:p>
            <a:pPr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College’s accounts are tax free therefore it is not allowable for employee to make personal purchases on the College’s accounts.</a:t>
            </a:r>
          </a:p>
          <a:p>
            <a:pPr lvl="1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all relevant documents</a:t>
            </a:r>
          </a:p>
          <a:p>
            <a:pPr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Contracts (signed)</a:t>
            </a:r>
          </a:p>
          <a:p>
            <a:pPr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Proposals</a:t>
            </a:r>
          </a:p>
          <a:p>
            <a:pPr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Quotes</a:t>
            </a:r>
          </a:p>
          <a:p>
            <a:pPr lvl="2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Invoices (Statements, Packing Slips and Bills of Lading are not acceptable)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48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2808-9389-4BAE-8CDE-8BB54D1F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36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Impact" panose="020B080603090205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General Guidance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2C1AC-538F-4D9A-BF14-B4ABF417C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41" y="1189119"/>
            <a:ext cx="10515600" cy="47346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Requisitions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V#, vendor email address and contact name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W9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quote number if applicable</a:t>
            </a:r>
          </a:p>
          <a:p>
            <a:pPr marL="457200" fontAlgn="base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 marL="45720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General Requisition becoming Purchase Order</a:t>
            </a:r>
          </a:p>
          <a:p>
            <a:pPr marL="742950" lvl="1" indent="-285750" fontAlgn="base"/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Return the signed Receiving copy of the Purchase Order with the Final Invoice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Include Purchase Order Number on the Invoice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Business Office takes over from here</a:t>
            </a:r>
          </a:p>
        </p:txBody>
      </p:sp>
    </p:spTree>
    <p:extLst>
      <p:ext uri="{BB962C8B-B14F-4D97-AF65-F5344CB8AC3E}">
        <p14:creationId xmlns:p14="http://schemas.microsoft.com/office/powerpoint/2010/main" val="752225468"/>
      </p:ext>
    </p:extLst>
  </p:cSld>
  <p:clrMapOvr>
    <a:masterClrMapping/>
  </p:clrMapOvr>
</p:sld>
</file>

<file path=ppt/theme/theme1.xml><?xml version="1.0" encoding="utf-8"?>
<a:theme xmlns:a="http://schemas.openxmlformats.org/drawingml/2006/main" name="blue.pain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blue.paint</Template>
  <TotalTime>3368</TotalTime>
  <Words>943</Words>
  <Application>Microsoft Office PowerPoint</Application>
  <PresentationFormat>Widescreen</PresentationFormat>
  <Paragraphs>120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Links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Impact</vt:lpstr>
      <vt:lpstr>Microsoft Himalaya</vt:lpstr>
      <vt:lpstr>blue.paint</vt:lpstr>
      <vt:lpstr>\\nasa\busmgmt\01_SOPs\Controller\Organizational Training\Procurement\gen_req_form_2025.pdf</vt:lpstr>
      <vt:lpstr>\\nasa\busmgmt\01_SOPs\Controller\Organizational Training\Procurement\order_for_payment_form_update_4_7_2022.pdf</vt:lpstr>
      <vt:lpstr>\\nasa\busmgmt\01_SOPs\Controller\Organizational Training\Procurement\Travel-Expense-Form-2025 (1).pdf</vt:lpstr>
      <vt:lpstr>\\nasa\busmgmt\01_SOPs\Controller\Organizational Training\Procurement\purchasing_log_worksheet1 (4).xls</vt:lpstr>
      <vt:lpstr>\\nasa\busmgmt\01_SOPs\Controller\Organizational Training\Procurement\FOAP Analysis.xlsx</vt:lpstr>
      <vt:lpstr>Procurement Basics</vt:lpstr>
      <vt:lpstr>Agenda</vt:lpstr>
      <vt:lpstr>General Accounting </vt:lpstr>
      <vt:lpstr>Accounting in Higher Ed. (FOAP) </vt:lpstr>
      <vt:lpstr>FOAP – Fund, Org, Account, Program </vt:lpstr>
      <vt:lpstr>Business Office Forms</vt:lpstr>
      <vt:lpstr>Business Office General Guidance</vt:lpstr>
      <vt:lpstr>Business Office General Guidance</vt:lpstr>
      <vt:lpstr>Business Office General Guidance</vt:lpstr>
      <vt:lpstr>Business Office General Guidance</vt:lpstr>
      <vt:lpstr>Business Office General Guidance</vt:lpstr>
      <vt:lpstr>Business Office General Guidance</vt:lpstr>
      <vt:lpstr>Business Office Staff</vt:lpstr>
      <vt:lpstr>Business Office Staff</vt:lpstr>
      <vt:lpstr>Questions?  Thank You For Being Here.  We Look Forward To  Working With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Glisson</dc:creator>
  <cp:lastModifiedBy>Leslie Hoff</cp:lastModifiedBy>
  <cp:revision>224</cp:revision>
  <cp:lastPrinted>2024-08-26T18:55:40Z</cp:lastPrinted>
  <dcterms:created xsi:type="dcterms:W3CDTF">2024-06-20T14:44:04Z</dcterms:created>
  <dcterms:modified xsi:type="dcterms:W3CDTF">2025-06-24T18:02:25Z</dcterms:modified>
</cp:coreProperties>
</file>